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  <p:sldMasterId id="2147483828" r:id="rId3"/>
  </p:sldMasterIdLst>
  <p:notesMasterIdLst>
    <p:notesMasterId r:id="rId11"/>
  </p:notesMasterIdLst>
  <p:sldIdLst>
    <p:sldId id="338" r:id="rId4"/>
    <p:sldId id="339" r:id="rId5"/>
    <p:sldId id="340" r:id="rId6"/>
    <p:sldId id="341" r:id="rId7"/>
    <p:sldId id="342" r:id="rId8"/>
    <p:sldId id="343" r:id="rId9"/>
    <p:sldId id="344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  <a:srgbClr val="FFCC00"/>
    <a:srgbClr val="00CCFF"/>
    <a:srgbClr val="FFFF66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5291-34A2-43C8-A101-5AAB0902AFD0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1EB0C-17FD-48E3-B46C-C7159EC8E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7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34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34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902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34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341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34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0278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94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330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26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2957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4504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95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422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374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6693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621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449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2501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2147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1193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841772"/>
            <a:ext cx="6751097" cy="17907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2701528"/>
            <a:ext cx="6751097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881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2377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492920"/>
            <a:ext cx="7300134" cy="2139553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2701529"/>
            <a:ext cx="7300134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1786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1566240"/>
            <a:ext cx="3829503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1566240"/>
            <a:ext cx="3820616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9875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1"/>
            <a:ext cx="776532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1566240"/>
            <a:ext cx="3659399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184174"/>
            <a:ext cx="3830406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1566240"/>
            <a:ext cx="3649166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4174"/>
            <a:ext cx="3821518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700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30509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9655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9420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2949178" cy="177165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457200"/>
            <a:ext cx="4642119" cy="38862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228850"/>
            <a:ext cx="2949178" cy="211454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639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4447330" cy="177165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569161"/>
            <a:ext cx="2441517" cy="366227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228850"/>
            <a:ext cx="4451213" cy="211455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668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3217030"/>
            <a:ext cx="7775673" cy="614516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465991"/>
            <a:ext cx="7775673" cy="2534801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831546"/>
            <a:ext cx="7774499" cy="51185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2729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25686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3153615"/>
            <a:ext cx="7765321" cy="119414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880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320109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3153616"/>
            <a:ext cx="7765322" cy="11897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55143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22907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71921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1595207"/>
            <a:ext cx="7766495" cy="18838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487917"/>
            <a:ext cx="7765322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210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66240"/>
            <a:ext cx="2474217" cy="61747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83718"/>
            <a:ext cx="2474217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1566240"/>
            <a:ext cx="2473919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183718"/>
            <a:ext cx="2474866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566240"/>
            <a:ext cx="2468408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183718"/>
            <a:ext cx="2468408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6955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146924"/>
            <a:ext cx="247421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1724240"/>
            <a:ext cx="2205038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3579121"/>
            <a:ext cx="2474216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146924"/>
            <a:ext cx="247423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724240"/>
            <a:ext cx="2197894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79120"/>
            <a:ext cx="2475252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146924"/>
            <a:ext cx="2467425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1724240"/>
            <a:ext cx="2199085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3579121"/>
            <a:ext cx="2470694" cy="76427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975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5698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906993" cy="38862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457200"/>
            <a:ext cx="5744029" cy="3886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4187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7286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953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139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3308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6922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96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3BD-8CE4-4D9A-912B-C6026F2D6057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001-66B7-421D-A490-32750490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06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 advClick="0" advTm="2500">
        <p:fade/>
      </p:transition>
    </mc:Choice>
    <mc:Fallback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2048"/>
            <a:ext cx="7765322" cy="277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4412457"/>
            <a:ext cx="5004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65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139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29862" y="249492"/>
            <a:ext cx="2754306" cy="7895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429" y="5035488"/>
            <a:ext cx="9141619" cy="216024"/>
          </a:xfrm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Autofit/>
          </a:bodyPr>
          <a:lstStyle/>
          <a:p>
            <a:r>
              <a:rPr lang="tr-TR" sz="2700" dirty="0"/>
              <a:t/>
            </a:r>
            <a:br>
              <a:rPr lang="tr-TR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33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3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/>
              <a:t/>
            </a:r>
            <a:br>
              <a:rPr lang="sr-Latn-ME" sz="2700" dirty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700" dirty="0" smtClean="0"/>
              <a:t/>
            </a:r>
            <a:br>
              <a:rPr lang="sr-Latn-ME" sz="2700" dirty="0" smtClean="0"/>
            </a:br>
            <a:r>
              <a:rPr lang="sr-Latn-ME" sz="2400" dirty="0" smtClean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</a:t>
            </a:r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studije Pravnog Fakulteta UCG</a:t>
            </a:r>
            <a:b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- PRAVO konkurencije–</a:t>
            </a:r>
            <a:b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285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</a:t>
            </a:r>
            <a:r>
              <a:rPr lang="en-GB" sz="30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  <a:t> </a:t>
            </a:r>
            <a:r>
              <a:rPr lang="sr-Latn-ME" sz="33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  <a:t/>
            </a:r>
            <a:br>
              <a:rPr lang="sr-Latn-ME" sz="33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</a:br>
            <a:r>
              <a:rPr lang="sr-Latn-ME" sz="3200" dirty="0" smtClean="0"/>
              <a:t>Institucionalni aspekti zaštite konkurencije</a:t>
            </a:r>
            <a:r>
              <a:rPr lang="en-US" sz="2800" i="1" dirty="0" smtClean="0">
                <a:solidFill>
                  <a:srgbClr val="FFCC66"/>
                </a:solidFill>
              </a:rPr>
              <a:t/>
            </a:r>
            <a:br>
              <a:rPr lang="en-US" sz="2800" i="1" dirty="0" smtClean="0">
                <a:solidFill>
                  <a:srgbClr val="FFCC66"/>
                </a:solidFill>
              </a:rPr>
            </a:br>
            <a:r>
              <a:rPr lang="en-US" sz="1600" b="1" dirty="0">
                <a:solidFill>
                  <a:srgbClr val="FFCC66"/>
                </a:solidFill>
              </a:rPr>
              <a:t/>
            </a:r>
            <a:br>
              <a:rPr lang="en-US" sz="1600" b="1" dirty="0">
                <a:solidFill>
                  <a:srgbClr val="FFCC66"/>
                </a:solidFill>
              </a:rPr>
            </a:br>
            <a:r>
              <a:rPr lang="sr-Latn-ME" sz="3150" dirty="0"/>
              <a:t/>
            </a:r>
            <a:br>
              <a:rPr lang="sr-Latn-ME" sz="3150" dirty="0"/>
            </a:br>
            <a:r>
              <a:rPr lang="sr-Latn-ME" sz="1050" b="0" kern="1200" cap="all" dirty="0">
                <a:solidFill>
                  <a:prstClr val="white"/>
                </a:solidFill>
                <a:latin typeface="Bookman Old Style" panose="02050604050505020204"/>
              </a:rPr>
              <a:t>(Osnov prezentacije: udžbenička literatura iz informacione liste)</a:t>
            </a:r>
            <a:r>
              <a:rPr lang="en-GB" sz="1050" b="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  <a:t/>
            </a:r>
            <a:br>
              <a:rPr lang="en-GB" sz="1050" b="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</a:br>
            <a:r>
              <a:rPr lang="en-US" sz="270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  <a:t/>
            </a:r>
            <a:br>
              <a:rPr lang="en-US" sz="270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3597864"/>
            <a:ext cx="9093694" cy="1545636"/>
          </a:xfrm>
        </p:spPr>
        <p:txBody>
          <a:bodyPr>
            <a:normAutofit/>
          </a:bodyPr>
          <a:lstStyle/>
          <a:p>
            <a:endParaRPr lang="sr-Latn-ME" sz="2850" b="1" dirty="0">
              <a:solidFill>
                <a:srgbClr val="FFCC66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  <a:p>
            <a:r>
              <a:rPr lang="sr-Latn-ME" sz="2250" b="1" dirty="0">
                <a:solidFill>
                  <a:srgbClr val="FFCC66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Prof. dr Dražen Cerović</a:t>
            </a:r>
          </a:p>
          <a:p>
            <a:endParaRPr lang="en-US" b="1" dirty="0">
              <a:solidFill>
                <a:srgbClr val="FFCC66"/>
              </a:solidFill>
              <a:latin typeface="Georgia" pitchFamily="18" charset="0"/>
            </a:endParaRPr>
          </a:p>
          <a:p>
            <a:endParaRPr lang="bs-Latn-BA" b="1" dirty="0">
              <a:solidFill>
                <a:srgbClr val="FFCC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59BE73C-BF83-4916-AE2D-373DBC13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8028384" y="175108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23535"/>
            <a:ext cx="1979712" cy="782042"/>
          </a:xfrm>
          <a:prstGeom prst="rect">
            <a:avLst/>
          </a:prstGeom>
        </p:spPr>
      </p:pic>
      <p:pic>
        <p:nvPicPr>
          <p:cNvPr id="7" name="Picture 6" descr="earssm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7874" y="411510"/>
            <a:ext cx="2538282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2471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0472" y="266144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endParaRPr lang="en-GB" dirty="0">
              <a:solidFill>
                <a:schemeClr val="bg1"/>
              </a:solidFill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endParaRPr lang="en-GB" dirty="0">
              <a:solidFill>
                <a:schemeClr val="bg1"/>
              </a:solidFill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endParaRPr lang="en-GB" dirty="0">
              <a:solidFill>
                <a:schemeClr val="bg1"/>
              </a:solidFill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r>
              <a:rPr lang="sr-Latn-ME" dirty="0" smtClean="0">
                <a:solidFill>
                  <a:schemeClr val="bg1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Osnovna institucionalna rješenja</a:t>
            </a: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r>
              <a:rPr lang="sr-Latn-ME" dirty="0" smtClean="0">
                <a:solidFill>
                  <a:schemeClr val="bg1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	 </a:t>
            </a:r>
            <a:endParaRPr lang="sr-Latn-ME" sz="1800" u="none" strike="noStrike" spc="0" dirty="0" smtClean="0">
              <a:solidFill>
                <a:schemeClr val="bg1"/>
              </a:solidFill>
              <a:effectLst/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r>
              <a:rPr lang="sr-Latn-ME" dirty="0" smtClean="0">
                <a:solidFill>
                  <a:schemeClr val="bg1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Pogled na osnovna institucionalna rešenja u Crnoj Gori</a:t>
            </a: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endParaRPr lang="sr-Latn-ME" dirty="0" smtClean="0">
              <a:solidFill>
                <a:schemeClr val="bg1"/>
              </a:solidFill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342900" lvl="0" indent="-342900" algn="just">
              <a:lnSpc>
                <a:spcPts val="163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+mj-lt"/>
              <a:buAutoNum type="arabicPeriod"/>
              <a:tabLst>
                <a:tab pos="500380" algn="l"/>
                <a:tab pos="4420235" algn="ctr"/>
              </a:tabLst>
            </a:pPr>
            <a:r>
              <a:rPr lang="sr-Latn-ME" dirty="0" smtClean="0">
                <a:solidFill>
                  <a:schemeClr val="bg1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Agencija za zaštitu konkurencije</a:t>
            </a:r>
            <a:r>
              <a:rPr lang="sr-Latn-ME" dirty="0" smtClean="0">
                <a:solidFill>
                  <a:srgbClr val="000000"/>
                </a:solidFill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	</a:t>
            </a:r>
            <a:r>
              <a:rPr lang="en-GB" dirty="0" smtClean="0">
                <a:solidFill>
                  <a:srgbClr val="000000"/>
                </a:solidFill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endParaRPr lang="en-GB" sz="1800" u="none" strike="noStrike" spc="0" dirty="0">
              <a:solidFill>
                <a:srgbClr val="000000"/>
              </a:solidFill>
              <a:effectLst/>
              <a:latin typeface="Sylfaen" panose="010A0502050306030303" pitchFamily="18" charset="0"/>
              <a:ea typeface="Sylfaen" panose="010A0502050306030303" pitchFamily="18" charset="0"/>
              <a:cs typeface="Sylfaen" panose="010A050205030603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1703" y="1287768"/>
            <a:ext cx="590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ME" sz="2400" i="1" dirty="0" smtClean="0">
                <a:solidFill>
                  <a:schemeClr val="bg1"/>
                </a:solidFill>
              </a:rPr>
              <a:t>Institucionalni aspekti zaštite konkurencije</a:t>
            </a:r>
            <a:endParaRPr lang="sr-Latn-ME" sz="24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05945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880" y="1335579"/>
            <a:ext cx="4716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Agencija za zaštitu konkurencije</a:t>
            </a:r>
            <a:endParaRPr lang="sr-Latn-ME" sz="24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1295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Osnivanje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Nadležosti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Položaj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Organi</a:t>
            </a:r>
            <a:r>
              <a:rPr lang="sr-Latn-ME" dirty="0" smtClean="0"/>
              <a:t> </a:t>
            </a:r>
            <a:endParaRPr lang="sr-Latn-ME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92210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880" y="1335579"/>
            <a:ext cx="461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 smtClean="0">
                <a:solidFill>
                  <a:schemeClr val="bg1"/>
                </a:solidFill>
              </a:rPr>
              <a:t>Povrede konkurencije na tržištu</a:t>
            </a:r>
            <a:endParaRPr lang="sr-Latn-ME" sz="24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2781" y="2014865"/>
            <a:ext cx="73847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Akti ili radnje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Sporazumi koji sprječavaju, ograničavaju ili narušavaju konkurenciju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Dominantan položaj 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Koncentracija učesnika na tržištu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25701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880" y="1335579"/>
            <a:ext cx="3931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POSTUPAK PRED AGENCIJOM</a:t>
            </a:r>
            <a:endParaRPr lang="en-US" sz="20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22142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Stranke u postupku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Načini pokretanja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Tok procedure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Akti Agencije </a:t>
            </a:r>
            <a:endParaRPr lang="sr-Latn-ME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0608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3775" y="3238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8820" y="1439830"/>
            <a:ext cx="36637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Postupak kod izuzeća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Procjena koncentracija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Rješenja Agencije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Kontrola nad izvršenjem rješenja</a:t>
            </a:r>
          </a:p>
          <a:p>
            <a:pPr lvl="0"/>
            <a:endParaRPr lang="hr-HR" dirty="0"/>
          </a:p>
          <a:p>
            <a:pPr lvl="0"/>
            <a:r>
              <a:rPr lang="en-GB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09491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26502" y="1663505"/>
            <a:ext cx="20663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ME" dirty="0" smtClean="0">
                <a:solidFill>
                  <a:schemeClr val="bg1"/>
                </a:solidFill>
              </a:rPr>
              <a:t>Pravna zaštita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Nadzor</a:t>
            </a:r>
          </a:p>
          <a:p>
            <a:pPr lvl="0"/>
            <a:endParaRPr lang="sr-Latn-ME" dirty="0" smtClean="0">
              <a:solidFill>
                <a:schemeClr val="bg1"/>
              </a:solidFill>
            </a:endParaRPr>
          </a:p>
          <a:p>
            <a:pPr lvl="0"/>
            <a:r>
              <a:rPr lang="sr-Latn-ME" dirty="0" smtClean="0">
                <a:solidFill>
                  <a:schemeClr val="bg1"/>
                </a:solidFill>
              </a:rPr>
              <a:t>Kaznene odredbe</a:t>
            </a:r>
            <a:endParaRPr lang="sr-Latn-ME" dirty="0" smtClean="0"/>
          </a:p>
          <a:p>
            <a:pPr lvl="0"/>
            <a:r>
              <a:rPr lang="sr-Latn-ME" dirty="0" smtClean="0"/>
              <a:t> </a:t>
            </a:r>
            <a:endParaRPr lang="sr-Latn-M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48984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000">
        <p:fade/>
      </p:transition>
    </mc:Choice>
    <mc:Fallback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8F1BA16-2017-4AF0-AE55-63CB617EB4C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3672452"/>
  <p:tag name="ISPRING_RESOURCE_PATHS_HASH_PRESENTER" val="1f6aaa5e33622a7cfb4b198ead84b9174ff6f34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6459</TotalTime>
  <Words>107</Words>
  <Application>Microsoft Office PowerPoint</Application>
  <PresentationFormat>On-screen Show (16:9)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Design</vt:lpstr>
      <vt:lpstr>1_Custom Design</vt:lpstr>
      <vt:lpstr>Damask</vt:lpstr>
      <vt:lpstr>                               MASTER studije Pravnog Fakulteta UCG - PRAVO konkurencije–    Institucionalni aspekti zaštite konkurencije   (Osnov prezentacije: udžbenička literatura iz informacione liste)  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3672452</dc:title>
  <dc:creator>Nitila</dc:creator>
  <cp:lastModifiedBy>Korisnik</cp:lastModifiedBy>
  <cp:revision>111</cp:revision>
  <dcterms:created xsi:type="dcterms:W3CDTF">2011-02-10T19:50:35Z</dcterms:created>
  <dcterms:modified xsi:type="dcterms:W3CDTF">2021-05-23T10:55:18Z</dcterms:modified>
</cp:coreProperties>
</file>